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256" r:id="rId2"/>
    <p:sldId id="259" r:id="rId3"/>
    <p:sldId id="266" r:id="rId4"/>
    <p:sldId id="285" r:id="rId5"/>
    <p:sldId id="286" r:id="rId6"/>
    <p:sldId id="258" r:id="rId7"/>
    <p:sldId id="267" r:id="rId8"/>
    <p:sldId id="273" r:id="rId9"/>
    <p:sldId id="282" r:id="rId10"/>
    <p:sldId id="274" r:id="rId11"/>
    <p:sldId id="262" r:id="rId12"/>
    <p:sldId id="271" r:id="rId13"/>
    <p:sldId id="272" r:id="rId14"/>
    <p:sldId id="275" r:id="rId15"/>
    <p:sldId id="276" r:id="rId16"/>
    <p:sldId id="280" r:id="rId17"/>
    <p:sldId id="264" r:id="rId18"/>
    <p:sldId id="284" r:id="rId19"/>
    <p:sldId id="265" r:id="rId20"/>
  </p:sldIdLst>
  <p:sldSz cx="9144000" cy="6858000" type="screen4x3"/>
  <p:notesSz cx="6865938" cy="99980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535FF"/>
    <a:srgbClr val="00FF00"/>
    <a:srgbClr val="FF0066"/>
    <a:srgbClr val="800080"/>
    <a:srgbClr val="DD660D"/>
    <a:srgbClr val="CC6840"/>
    <a:srgbClr val="1945FF"/>
    <a:srgbClr val="4A0211"/>
    <a:srgbClr val="0B9E00"/>
    <a:srgbClr val="2A9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223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988" cy="500464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8347" y="0"/>
            <a:ext cx="2975988" cy="500464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r">
              <a:defRPr sz="1200"/>
            </a:lvl1pPr>
          </a:lstStyle>
          <a:p>
            <a:fld id="{A4B418D6-257D-4906-A2C9-2CA1AE719204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9038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9" tIns="46099" rIns="92199" bIns="4609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6274" y="4748806"/>
            <a:ext cx="5493392" cy="4499373"/>
          </a:xfrm>
          <a:prstGeom prst="rect">
            <a:avLst/>
          </a:prstGeom>
        </p:spPr>
        <p:txBody>
          <a:bodyPr vert="horz" lIns="92199" tIns="46099" rIns="92199" bIns="46099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96013"/>
            <a:ext cx="2975988" cy="500463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8347" y="9496013"/>
            <a:ext cx="2975988" cy="500463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r">
              <a:defRPr sz="1200"/>
            </a:lvl1pPr>
          </a:lstStyle>
          <a:p>
            <a:fld id="{4865E7C1-DD32-4E08-8C72-AB51B44FD65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50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95D041E-9B66-42BE-98FB-13170772920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85879D0-CB36-4DA6-930C-3E6FDB2D4F35}" type="datetimeFigureOut">
              <a:rPr lang="de-DE" smtClean="0"/>
              <a:pPr/>
              <a:t>02.01.2022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hyperlink" Target="mailto:m.boedecker@bbs-cux.d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543800" cy="1296143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Herzlich willkommen</a:t>
            </a:r>
            <a:b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 den</a:t>
            </a:r>
            <a:endParaRPr lang="de-DE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rafik 3" descr="02_logo_2zeilig test ne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2924944"/>
            <a:ext cx="514353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81822"/>
      </p:ext>
    </p:extLst>
  </p:cSld>
  <p:clrMapOvr>
    <a:masterClrMapping/>
  </p:clrMapOvr>
  <p:transition spd="slow" advTm="218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Eine freiwillige Teilnahme ist möglich!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de-DE" sz="4000" b="1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</a:rPr>
              <a:t>Pflicht zur 2. Fremdsprache?</a:t>
            </a:r>
          </a:p>
          <a:p>
            <a:pPr>
              <a:buNone/>
            </a:pPr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de-DE" sz="3200" dirty="0" smtClean="0"/>
              <a:t>Wer bisher im </a:t>
            </a:r>
            <a:r>
              <a:rPr lang="de-DE" sz="3200" b="1" dirty="0" smtClean="0">
                <a:solidFill>
                  <a:srgbClr val="CC6840"/>
                </a:solidFill>
              </a:rPr>
              <a:t>Sekundarbereich I </a:t>
            </a:r>
            <a:r>
              <a:rPr lang="de-DE" sz="3200" b="1" u="sng" dirty="0" smtClean="0">
                <a:solidFill>
                  <a:srgbClr val="CC6840"/>
                </a:solidFill>
              </a:rPr>
              <a:t>nicht</a:t>
            </a:r>
            <a:r>
              <a:rPr lang="de-DE" sz="3200" b="1" dirty="0" smtClean="0">
                <a:solidFill>
                  <a:srgbClr val="CC6840"/>
                </a:solidFill>
              </a:rPr>
              <a:t> </a:t>
            </a:r>
            <a:r>
              <a:rPr lang="de-DE" sz="3200" b="1" u="sng" dirty="0" smtClean="0">
                <a:solidFill>
                  <a:srgbClr val="CC6840"/>
                </a:solidFill>
              </a:rPr>
              <a:t>mindestens in vier aufeinander folgenden Schuljahren </a:t>
            </a:r>
            <a:r>
              <a:rPr lang="de-DE" sz="3200" b="1" dirty="0" smtClean="0">
                <a:solidFill>
                  <a:srgbClr val="CC6840"/>
                </a:solidFill>
              </a:rPr>
              <a:t>(Klasse 6 – Klasse 10 einschließlich) </a:t>
            </a:r>
            <a:r>
              <a:rPr lang="de-DE" sz="3200" dirty="0" smtClean="0"/>
              <a:t>am Unterricht in einer </a:t>
            </a:r>
          </a:p>
          <a:p>
            <a:pPr>
              <a:buNone/>
            </a:pPr>
            <a:r>
              <a:rPr lang="de-DE" sz="3200" dirty="0" smtClean="0"/>
              <a:t>   2. Fremdsprache teilgenommen hat. (unabhängig von der Note!)</a:t>
            </a:r>
            <a:endParaRPr lang="de-DE" sz="3200" dirty="0"/>
          </a:p>
        </p:txBody>
      </p:sp>
      <p:sp>
        <p:nvSpPr>
          <p:cNvPr id="5" name="Pfeil nach rechts 4"/>
          <p:cNvSpPr/>
          <p:nvPr/>
        </p:nvSpPr>
        <p:spPr>
          <a:xfrm>
            <a:off x="428596" y="2071678"/>
            <a:ext cx="571504" cy="357190"/>
          </a:xfrm>
          <a:prstGeom prst="rightArrow">
            <a:avLst/>
          </a:prstGeom>
          <a:solidFill>
            <a:srgbClr val="DD66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22"/>
    </mc:Choice>
    <mc:Fallback xmlns="">
      <p:transition spd="slow" advTm="6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5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Versetzungsregelungen</a:t>
            </a:r>
            <a:endParaRPr lang="de-DE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de-DE" sz="3200" dirty="0" smtClean="0"/>
              <a:t>Nur für die Einführungsphase </a:t>
            </a:r>
            <a:r>
              <a:rPr lang="de-DE" sz="3200" dirty="0"/>
              <a:t>(Klasse 11)</a:t>
            </a:r>
          </a:p>
          <a:p>
            <a:pPr marL="114300" indent="0" algn="ctr">
              <a:buNone/>
            </a:pPr>
            <a:r>
              <a:rPr lang="de-DE" sz="2400" dirty="0" smtClean="0"/>
              <a:t> (§ 4 der Anlage 7 zu § 33 </a:t>
            </a:r>
            <a:r>
              <a:rPr lang="de-DE" sz="2400" dirty="0" err="1" smtClean="0"/>
              <a:t>BbS</a:t>
            </a:r>
            <a:r>
              <a:rPr lang="de-DE" sz="2400" dirty="0" smtClean="0"/>
              <a:t>-VO):</a:t>
            </a:r>
            <a:endParaRPr lang="de-DE" sz="2400" dirty="0"/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b="1" dirty="0" smtClean="0">
                <a:sym typeface="Wingdings" panose="05000000000000000000" pitchFamily="2" charset="2"/>
              </a:rPr>
              <a:t>	</a:t>
            </a:r>
            <a:r>
              <a:rPr lang="de-DE" sz="2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de-DE" sz="2400" b="1" dirty="0" smtClean="0">
                <a:solidFill>
                  <a:srgbClr val="DD660D"/>
                </a:solidFill>
              </a:rPr>
              <a:t>alle</a:t>
            </a:r>
            <a:r>
              <a:rPr lang="de-DE" sz="2400" dirty="0" smtClean="0">
                <a:solidFill>
                  <a:srgbClr val="DD660D"/>
                </a:solidFill>
              </a:rPr>
              <a:t> </a:t>
            </a:r>
            <a:r>
              <a:rPr lang="de-DE" sz="2400" b="1" dirty="0">
                <a:solidFill>
                  <a:srgbClr val="DD660D"/>
                </a:solidFill>
              </a:rPr>
              <a:t>Lernbereiche mindestens </a:t>
            </a:r>
            <a:r>
              <a:rPr lang="de-DE" sz="2400" b="1" dirty="0" smtClean="0">
                <a:solidFill>
                  <a:srgbClr val="DD660D"/>
                </a:solidFill>
              </a:rPr>
              <a:t>„05-Punkte“,</a:t>
            </a:r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b="1" dirty="0" smtClean="0">
                <a:sym typeface="Wingdings" panose="05000000000000000000" pitchFamily="2" charset="2"/>
              </a:rPr>
              <a:t>	</a:t>
            </a:r>
            <a:r>
              <a:rPr lang="de-DE" sz="2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nicht mehr als zwei Fächer mit weniger als </a:t>
            </a:r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	 </a:t>
            </a:r>
            <a:r>
              <a:rPr lang="de-DE" sz="2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   „05-Punkten“,</a:t>
            </a:r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	</a:t>
            </a:r>
            <a:r>
              <a:rPr lang="de-DE" sz="2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de-DE" sz="2400" b="1" dirty="0" smtClean="0">
                <a:solidFill>
                  <a:srgbClr val="DD660D"/>
                </a:solidFill>
              </a:rPr>
              <a:t>mindestens „05-Punkte“ im Profilfach,</a:t>
            </a:r>
            <a:endParaRPr lang="de-DE" sz="2400" b="1" dirty="0">
              <a:solidFill>
                <a:srgbClr val="DD660D"/>
              </a:solidFill>
            </a:endParaRPr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b="1" dirty="0" smtClean="0">
                <a:sym typeface="Wingdings" panose="05000000000000000000" pitchFamily="2" charset="2"/>
              </a:rPr>
              <a:t>	</a:t>
            </a:r>
            <a:r>
              <a:rPr lang="de-DE" sz="2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de-DE" sz="2400" b="1" dirty="0" smtClean="0">
                <a:solidFill>
                  <a:srgbClr val="FF0000"/>
                </a:solidFill>
              </a:rPr>
              <a:t>keine </a:t>
            </a:r>
            <a:r>
              <a:rPr lang="de-DE" sz="2400" b="1" dirty="0">
                <a:solidFill>
                  <a:srgbClr val="FF0000"/>
                </a:solidFill>
              </a:rPr>
              <a:t>Note </a:t>
            </a:r>
            <a:r>
              <a:rPr lang="de-DE" sz="2400" b="1" dirty="0" smtClean="0">
                <a:solidFill>
                  <a:srgbClr val="FF0000"/>
                </a:solidFill>
              </a:rPr>
              <a:t>mit weniger als „01-Punkt“,</a:t>
            </a:r>
            <a:endParaRPr lang="de-DE" sz="2400" b="1" dirty="0">
              <a:solidFill>
                <a:srgbClr val="FF0000"/>
              </a:solidFill>
            </a:endParaRPr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b="1" dirty="0" smtClean="0">
                <a:sym typeface="Wingdings" panose="05000000000000000000" pitchFamily="2" charset="2"/>
              </a:rPr>
              <a:t>	</a:t>
            </a:r>
            <a:r>
              <a:rPr lang="de-DE" sz="2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de-DE" sz="2400" b="1" dirty="0" smtClean="0">
                <a:solidFill>
                  <a:srgbClr val="DD660D"/>
                </a:solidFill>
              </a:rPr>
              <a:t>höchstens einmal  weniger als „05-Punkte“ in 	   	     Mathematik, Deutsch</a:t>
            </a:r>
            <a:r>
              <a:rPr lang="de-DE" sz="2400" b="1" dirty="0">
                <a:solidFill>
                  <a:srgbClr val="DD660D"/>
                </a:solidFill>
              </a:rPr>
              <a:t>, Englisch </a:t>
            </a:r>
            <a:r>
              <a:rPr lang="de-DE" sz="2400" b="1" dirty="0" smtClean="0">
                <a:solidFill>
                  <a:srgbClr val="DD660D"/>
                </a:solidFill>
              </a:rPr>
              <a:t>(Prüfungsfächer)</a:t>
            </a:r>
            <a:endParaRPr lang="de-DE" sz="2400" b="1" dirty="0">
              <a:solidFill>
                <a:srgbClr val="DD660D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57926"/>
      </p:ext>
    </p:extLst>
  </p:cSld>
  <p:clrMapOvr>
    <a:masterClrMapping/>
  </p:clrMapOvr>
  <p:transition spd="slow" advTm="957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Nachteilsausgleich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de-DE" b="1" dirty="0" smtClean="0">
                <a:solidFill>
                  <a:srgbClr val="1945FF"/>
                </a:solidFill>
              </a:rPr>
              <a:t>Voraussetzung:</a:t>
            </a:r>
          </a:p>
          <a:p>
            <a:r>
              <a:rPr lang="de-DE" sz="2000" i="1" dirty="0"/>
              <a:t>Die Maßnahmen der Differenzierung und individuellen Förderung sollen in </a:t>
            </a:r>
            <a:r>
              <a:rPr lang="de-DE" sz="2000" i="1" dirty="0" smtClean="0"/>
              <a:t>allgemeinbildenden </a:t>
            </a:r>
            <a:r>
              <a:rPr lang="de-DE" sz="2000" i="1" dirty="0"/>
              <a:t>Schulen </a:t>
            </a:r>
            <a:r>
              <a:rPr lang="de-DE" sz="2000" b="1" i="1" dirty="0"/>
              <a:t>bis zum Ende der Jahrgangsstufe 10 abgeschlossen</a:t>
            </a:r>
            <a:r>
              <a:rPr lang="de-DE" sz="2000" i="1" dirty="0"/>
              <a:t> sein. In </a:t>
            </a:r>
            <a:r>
              <a:rPr lang="de-DE" sz="2000" i="1" dirty="0" smtClean="0"/>
              <a:t>berufsbildenden </a:t>
            </a:r>
            <a:r>
              <a:rPr lang="de-DE" sz="2000" i="1" dirty="0"/>
              <a:t>Schulen kann die Förderung im Rahmen der Berufsvorbereitung fortgesetzt werden, wenn die besonderen Schwierigkeiten </a:t>
            </a:r>
            <a:r>
              <a:rPr lang="de-DE" sz="2000" i="1" dirty="0" smtClean="0"/>
              <a:t>….. vorher </a:t>
            </a:r>
            <a:r>
              <a:rPr lang="de-DE" sz="2000" i="1" dirty="0"/>
              <a:t>nicht behoben werden konnten</a:t>
            </a:r>
            <a:r>
              <a:rPr lang="de-DE" sz="2000" i="1" dirty="0" smtClean="0"/>
              <a:t>.</a:t>
            </a:r>
            <a:endParaRPr lang="de-DE" sz="2000" dirty="0"/>
          </a:p>
          <a:p>
            <a:r>
              <a:rPr lang="de-DE" sz="2000" i="1" dirty="0"/>
              <a:t>…</a:t>
            </a:r>
            <a:endParaRPr lang="de-DE" sz="2000" dirty="0"/>
          </a:p>
          <a:p>
            <a:r>
              <a:rPr lang="de-DE" sz="2000" i="1" dirty="0" smtClean="0"/>
              <a:t>Im </a:t>
            </a:r>
            <a:r>
              <a:rPr lang="de-DE" sz="2000" i="1" dirty="0"/>
              <a:t>Sekundarbereich II kann nach Auffassung des Kultusministeriums ein Nachteilsausgleich bei </a:t>
            </a:r>
            <a:r>
              <a:rPr lang="de-DE" sz="2000" i="1" dirty="0" smtClean="0"/>
              <a:t>… </a:t>
            </a:r>
            <a:r>
              <a:rPr lang="de-DE" sz="2000" i="1" dirty="0"/>
              <a:t>gewährt werden. Das </a:t>
            </a:r>
            <a:r>
              <a:rPr lang="de-DE" sz="2000" b="1" i="1" u="sng" dirty="0"/>
              <a:t>setzt</a:t>
            </a:r>
            <a:r>
              <a:rPr lang="de-DE" sz="2000" i="1" u="sng" dirty="0"/>
              <a:t> jedoch </a:t>
            </a:r>
            <a:r>
              <a:rPr lang="de-DE" sz="2000" b="1" i="1" u="sng" dirty="0"/>
              <a:t>voraus</a:t>
            </a:r>
            <a:r>
              <a:rPr lang="de-DE" sz="2000" i="1" dirty="0"/>
              <a:t>, </a:t>
            </a:r>
            <a:r>
              <a:rPr lang="de-DE" sz="2000" b="1" i="1" dirty="0"/>
              <a:t>dass zuvor im Sekundarbereich I eine langjährige schulische Förderung stattgefunden hat</a:t>
            </a:r>
            <a:r>
              <a:rPr lang="de-DE" sz="2000" b="1" i="1" dirty="0" smtClean="0"/>
              <a:t>. Die Notwendigkeit eines weiteren Nachteilsausgleiches muss nachgewiesen werden.</a:t>
            </a:r>
            <a:endParaRPr lang="de-DE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98822"/>
      </p:ext>
    </p:extLst>
  </p:cSld>
  <p:clrMapOvr>
    <a:masterClrMapping/>
  </p:clrMapOvr>
  <p:transition spd="slow" advTm="353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Nachteilsausgleich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de-DE" sz="2800" b="1" dirty="0" smtClean="0">
                <a:solidFill>
                  <a:schemeClr val="accent2">
                    <a:lumMod val="75000"/>
                  </a:schemeClr>
                </a:solidFill>
              </a:rPr>
              <a:t>ufgrund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de-DE" sz="2800" b="1" dirty="0" smtClean="0">
                <a:solidFill>
                  <a:schemeClr val="accent2">
                    <a:lumMod val="75000"/>
                  </a:schemeClr>
                </a:solidFill>
              </a:rPr>
              <a:t>  körperlicher Beeinträchtigungen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800" b="1" dirty="0" smtClean="0">
                <a:solidFill>
                  <a:schemeClr val="accent2">
                    <a:lumMod val="75000"/>
                  </a:schemeClr>
                </a:solidFill>
              </a:rPr>
              <a:t> seelischer Beeinträchtigungen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800" b="1" dirty="0" smtClean="0">
                <a:solidFill>
                  <a:schemeClr val="accent2">
                    <a:lumMod val="75000"/>
                  </a:schemeClr>
                </a:solidFill>
              </a:rPr>
              <a:t> einer Lese-Rechtschreibschwäche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de-DE" sz="2800" b="1" dirty="0" smtClean="0">
                <a:solidFill>
                  <a:schemeClr val="accent2">
                    <a:lumMod val="75000"/>
                  </a:schemeClr>
                </a:solidFill>
              </a:rPr>
              <a:t>einer </a:t>
            </a:r>
            <a:r>
              <a:rPr lang="de-DE" sz="2800" b="1" dirty="0" err="1" smtClean="0">
                <a:solidFill>
                  <a:schemeClr val="accent2">
                    <a:lumMod val="75000"/>
                  </a:schemeClr>
                </a:solidFill>
              </a:rPr>
              <a:t>Dyskalkolie</a:t>
            </a:r>
            <a:r>
              <a:rPr lang="de-DE" sz="2800" b="1" dirty="0" smtClean="0">
                <a:solidFill>
                  <a:schemeClr val="accent2">
                    <a:lumMod val="75000"/>
                  </a:schemeClr>
                </a:solidFill>
              </a:rPr>
              <a:t> etc.</a:t>
            </a:r>
          </a:p>
          <a:p>
            <a:pPr marL="114300" indent="0">
              <a:buNone/>
            </a:pPr>
            <a:endParaRPr lang="de-DE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114300" indent="0">
              <a:buNone/>
            </a:pPr>
            <a:r>
              <a:rPr lang="de-DE" sz="2800" b="1" dirty="0" smtClean="0"/>
              <a:t>Förderung, wenn </a:t>
            </a:r>
            <a:r>
              <a:rPr lang="de-DE" sz="2800" b="1" u="sng" dirty="0" smtClean="0">
                <a:solidFill>
                  <a:srgbClr val="FF0000"/>
                </a:solidFill>
              </a:rPr>
              <a:t>vorher diagnostiziert und schulisch im Sek. I-Bereich gefördert!!!</a:t>
            </a:r>
          </a:p>
          <a:p>
            <a:pPr marL="114300" indent="0">
              <a:buNone/>
            </a:pPr>
            <a:r>
              <a:rPr lang="de-DE" sz="2800" b="1" dirty="0" smtClean="0">
                <a:solidFill>
                  <a:schemeClr val="tx2"/>
                </a:solidFill>
              </a:rPr>
              <a:t>(keine Aussetzung des Fehlerquotienten für Rechtschreibung im Abitur möglich!)</a:t>
            </a:r>
            <a:endParaRPr lang="de-DE" sz="2800" b="1" dirty="0">
              <a:solidFill>
                <a:schemeClr val="tx2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64439"/>
      </p:ext>
    </p:extLst>
  </p:cSld>
  <p:clrMapOvr>
    <a:masterClrMapping/>
  </p:clrMapOvr>
  <p:transition spd="slow" advTm="534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Fragen aus den Beratungen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 b="1" dirty="0" smtClean="0">
                <a:solidFill>
                  <a:srgbClr val="0535FF"/>
                </a:solidFill>
              </a:rPr>
              <a:t>Wenn man am Beruflichen Gymnasium Abitur macht, kann </a:t>
            </a:r>
          </a:p>
          <a:p>
            <a:pPr>
              <a:buNone/>
            </a:pPr>
            <a:r>
              <a:rPr lang="de-DE" b="1" dirty="0" smtClean="0">
                <a:solidFill>
                  <a:srgbClr val="0535FF"/>
                </a:solidFill>
              </a:rPr>
              <a:t>man </a:t>
            </a:r>
            <a:r>
              <a:rPr lang="de-DE" b="1" u="sng" dirty="0" smtClean="0">
                <a:solidFill>
                  <a:srgbClr val="0535FF"/>
                </a:solidFill>
              </a:rPr>
              <a:t>dann nur </a:t>
            </a:r>
            <a:r>
              <a:rPr lang="de-DE" b="1" dirty="0" smtClean="0">
                <a:solidFill>
                  <a:srgbClr val="0535FF"/>
                </a:solidFill>
              </a:rPr>
              <a:t>Betriebs- oder Volkswirtschaftslehre oder </a:t>
            </a:r>
          </a:p>
          <a:p>
            <a:pPr>
              <a:buNone/>
            </a:pPr>
            <a:r>
              <a:rPr lang="de-DE" b="1" dirty="0" smtClean="0">
                <a:solidFill>
                  <a:srgbClr val="0535FF"/>
                </a:solidFill>
              </a:rPr>
              <a:t>Pädagogik bzw. Psychologie studieren?</a:t>
            </a:r>
          </a:p>
          <a:p>
            <a:pPr>
              <a:buNone/>
            </a:pPr>
            <a:endParaRPr lang="de-DE" b="1" dirty="0" smtClean="0">
              <a:solidFill>
                <a:srgbClr val="0535FF"/>
              </a:solidFill>
            </a:endParaRPr>
          </a:p>
          <a:p>
            <a:pPr>
              <a:buNone/>
            </a:pPr>
            <a:r>
              <a:rPr lang="de-DE" dirty="0" smtClean="0"/>
              <a:t>      </a:t>
            </a:r>
            <a:r>
              <a:rPr lang="de-DE" b="1" dirty="0" smtClean="0">
                <a:solidFill>
                  <a:srgbClr val="FF0000"/>
                </a:solidFill>
              </a:rPr>
              <a:t>Nein</a:t>
            </a:r>
            <a:r>
              <a:rPr lang="de-DE" dirty="0" smtClean="0"/>
              <a:t>, man kann dann auch Medizin, Jura, Theologie oder </a:t>
            </a:r>
          </a:p>
          <a:p>
            <a:pPr>
              <a:buNone/>
            </a:pPr>
            <a:r>
              <a:rPr lang="de-DE" dirty="0" smtClean="0"/>
              <a:t>	  Biologie studieren. </a:t>
            </a:r>
          </a:p>
          <a:p>
            <a:pPr>
              <a:buNone/>
            </a:pPr>
            <a:r>
              <a:rPr lang="de-DE" dirty="0" smtClean="0"/>
              <a:t>	  Unsere Abiturientinnen und Abiturienten erwerben die </a:t>
            </a:r>
          </a:p>
          <a:p>
            <a:pPr>
              <a:buNone/>
            </a:pPr>
            <a:r>
              <a:rPr lang="de-DE" dirty="0" smtClean="0"/>
              <a:t>      Allgemeine Hochschulreife</a:t>
            </a:r>
          </a:p>
          <a:p>
            <a:pPr>
              <a:buNone/>
            </a:pPr>
            <a:r>
              <a:rPr lang="de-DE" dirty="0" smtClean="0"/>
              <a:t>	  </a:t>
            </a:r>
            <a:r>
              <a:rPr lang="de-DE" b="1" dirty="0" smtClean="0"/>
              <a:t>und können damit alle Studienfächer an allen Hochschulen</a:t>
            </a:r>
          </a:p>
          <a:p>
            <a:pPr>
              <a:buNone/>
            </a:pPr>
            <a:r>
              <a:rPr lang="de-DE" b="1" dirty="0" smtClean="0"/>
              <a:t>      und Universitäten studieren.</a:t>
            </a:r>
            <a:endParaRPr lang="de-DE" b="1" dirty="0"/>
          </a:p>
        </p:txBody>
      </p:sp>
      <p:sp>
        <p:nvSpPr>
          <p:cNvPr id="4" name="Pfeil nach rechts 3"/>
          <p:cNvSpPr/>
          <p:nvPr/>
        </p:nvSpPr>
        <p:spPr>
          <a:xfrm>
            <a:off x="571472" y="3286124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rechts 4"/>
          <p:cNvSpPr/>
          <p:nvPr/>
        </p:nvSpPr>
        <p:spPr>
          <a:xfrm>
            <a:off x="571472" y="4071942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9"/>
    </mc:Choice>
    <mc:Fallback xmlns="">
      <p:transition spd="slow" advTm="69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 sz="2600" b="1" dirty="0" smtClean="0">
                <a:solidFill>
                  <a:schemeClr val="accent1">
                    <a:lumMod val="75000"/>
                  </a:schemeClr>
                </a:solidFill>
              </a:rPr>
              <a:t>Die Universitäten bevorzugen Schülerinnen und </a:t>
            </a:r>
          </a:p>
          <a:p>
            <a:pPr>
              <a:buNone/>
            </a:pPr>
            <a:r>
              <a:rPr lang="de-DE" sz="2600" b="1" dirty="0" smtClean="0">
                <a:solidFill>
                  <a:schemeClr val="accent1">
                    <a:lumMod val="75000"/>
                  </a:schemeClr>
                </a:solidFill>
              </a:rPr>
              <a:t>Schüler, die das Abitur an einem allgemein bildenden</a:t>
            </a:r>
          </a:p>
          <a:p>
            <a:pPr>
              <a:buNone/>
            </a:pPr>
            <a:r>
              <a:rPr lang="de-DE" sz="2600" b="1" dirty="0" smtClean="0">
                <a:solidFill>
                  <a:schemeClr val="accent1">
                    <a:lumMod val="75000"/>
                  </a:schemeClr>
                </a:solidFill>
              </a:rPr>
              <a:t> Gymnasium erworben haben, stimmt das?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b="1" dirty="0" smtClean="0">
                <a:solidFill>
                  <a:srgbClr val="DD660D"/>
                </a:solidFill>
              </a:rPr>
              <a:t>Das trifft nicht zu. Nur die Abitur-Durchschnittsnote, die auf </a:t>
            </a:r>
          </a:p>
          <a:p>
            <a:pPr>
              <a:buNone/>
            </a:pPr>
            <a:r>
              <a:rPr lang="de-DE" b="1" dirty="0" smtClean="0">
                <a:solidFill>
                  <a:srgbClr val="DD660D"/>
                </a:solidFill>
              </a:rPr>
              <a:t>dem Abiturzeugnis steht, zählt (zum Beispiel bei Numerus-</a:t>
            </a:r>
          </a:p>
          <a:p>
            <a:pPr>
              <a:buNone/>
            </a:pPr>
            <a:r>
              <a:rPr lang="de-DE" b="1" dirty="0" smtClean="0">
                <a:solidFill>
                  <a:srgbClr val="DD660D"/>
                </a:solidFill>
              </a:rPr>
              <a:t>clausus-Fächern).</a:t>
            </a: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8"/>
    </mc:Choice>
    <mc:Fallback xmlns="">
      <p:transition spd="slow" advTm="72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de-DE" sz="3400" dirty="0" smtClean="0"/>
              <a:t>Werden Leistungen aus dem Beruflichen Gymnasium in </a:t>
            </a:r>
          </a:p>
          <a:p>
            <a:pPr>
              <a:buNone/>
            </a:pPr>
            <a:r>
              <a:rPr lang="de-DE" sz="3400" dirty="0" smtClean="0"/>
              <a:t>einem Studium oder einer Berufsausbildung angerechnet?</a:t>
            </a:r>
          </a:p>
          <a:p>
            <a:pPr>
              <a:buNone/>
            </a:pPr>
            <a:endParaRPr lang="de-DE" sz="2600" dirty="0" smtClean="0"/>
          </a:p>
          <a:p>
            <a:pPr>
              <a:buNone/>
            </a:pPr>
            <a:r>
              <a:rPr lang="de-DE" sz="2600" dirty="0" smtClean="0"/>
              <a:t>Zahlreiche Hochschulen haben erkannt, </a:t>
            </a:r>
            <a:r>
              <a:rPr lang="de-DE" sz="2600" b="1" dirty="0" smtClean="0"/>
              <a:t>dass die Inhalte der Profilfächer denen </a:t>
            </a:r>
          </a:p>
          <a:p>
            <a:pPr>
              <a:buNone/>
            </a:pPr>
            <a:r>
              <a:rPr lang="de-DE" sz="2600" b="1" dirty="0" smtClean="0"/>
              <a:t>im Grundstudium eines Studiums gleicher Fachrichtung sehr ähnlich sind </a:t>
            </a:r>
            <a:r>
              <a:rPr lang="de-DE" sz="2600" dirty="0" smtClean="0"/>
              <a:t>und </a:t>
            </a:r>
          </a:p>
          <a:p>
            <a:pPr>
              <a:buNone/>
            </a:pPr>
            <a:r>
              <a:rPr lang="de-DE" sz="2600" dirty="0" smtClean="0"/>
              <a:t>erkennen gute Leistungen an. </a:t>
            </a:r>
          </a:p>
          <a:p>
            <a:pPr>
              <a:buNone/>
            </a:pPr>
            <a:endParaRPr lang="de-DE" sz="2600" dirty="0" smtClean="0"/>
          </a:p>
          <a:p>
            <a:pPr>
              <a:buNone/>
            </a:pPr>
            <a:r>
              <a:rPr lang="de-DE" sz="2600" b="1" dirty="0" smtClean="0">
                <a:solidFill>
                  <a:schemeClr val="tx2">
                    <a:lumMod val="50000"/>
                  </a:schemeClr>
                </a:solidFill>
              </a:rPr>
              <a:t>In der Hochschule Emden/Leer können Sie z. B. einen Antrag stellen und sich </a:t>
            </a:r>
          </a:p>
          <a:p>
            <a:pPr>
              <a:buNone/>
            </a:pPr>
            <a:r>
              <a:rPr lang="de-DE" sz="2600" b="1" dirty="0" smtClean="0">
                <a:solidFill>
                  <a:schemeClr val="tx2">
                    <a:lumMod val="50000"/>
                  </a:schemeClr>
                </a:solidFill>
              </a:rPr>
              <a:t>viele Inhalte, die im Beruflichen Gymnasium Unterrichtet wurden, in </a:t>
            </a:r>
            <a:r>
              <a:rPr lang="de-DE" sz="2600" b="1" dirty="0" err="1" smtClean="0">
                <a:solidFill>
                  <a:schemeClr val="tx2">
                    <a:lumMod val="50000"/>
                  </a:schemeClr>
                </a:solidFill>
              </a:rPr>
              <a:t>Credit</a:t>
            </a:r>
            <a:r>
              <a:rPr lang="de-DE" sz="2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de-DE" sz="2600" b="1" dirty="0" smtClean="0">
                <a:solidFill>
                  <a:schemeClr val="tx2">
                    <a:lumMod val="50000"/>
                  </a:schemeClr>
                </a:solidFill>
              </a:rPr>
              <a:t>Points umrechnen lassen. </a:t>
            </a:r>
          </a:p>
          <a:p>
            <a:pPr>
              <a:buNone/>
            </a:pPr>
            <a:endParaRPr lang="de-DE" sz="2600" dirty="0" smtClean="0"/>
          </a:p>
          <a:p>
            <a:pPr>
              <a:buNone/>
            </a:pPr>
            <a:r>
              <a:rPr lang="de-DE" sz="2600" b="1" dirty="0" smtClean="0">
                <a:solidFill>
                  <a:schemeClr val="accent4">
                    <a:lumMod val="50000"/>
                  </a:schemeClr>
                </a:solidFill>
              </a:rPr>
              <a:t>Wer sich nach dem Beruflichen Gymnasium für eine Berufsausbildung </a:t>
            </a:r>
          </a:p>
          <a:p>
            <a:pPr>
              <a:buNone/>
            </a:pPr>
            <a:r>
              <a:rPr lang="de-DE" sz="2600" b="1" dirty="0" smtClean="0">
                <a:solidFill>
                  <a:schemeClr val="accent4">
                    <a:lumMod val="50000"/>
                  </a:schemeClr>
                </a:solidFill>
              </a:rPr>
              <a:t>entscheidet, bekommt häufig ein Jahr auf die Ausbildungszeit angerechnet.</a:t>
            </a:r>
            <a:r>
              <a:rPr lang="de-DE" sz="2600" dirty="0" smtClean="0"/>
              <a:t> </a:t>
            </a:r>
          </a:p>
          <a:p>
            <a:pPr>
              <a:buNone/>
            </a:pPr>
            <a:endParaRPr lang="de-DE" sz="2600" dirty="0" smtClean="0"/>
          </a:p>
          <a:p>
            <a:pPr>
              <a:buNone/>
            </a:pPr>
            <a:r>
              <a:rPr lang="de-DE" sz="2600" b="1" dirty="0" smtClean="0">
                <a:solidFill>
                  <a:srgbClr val="800080"/>
                </a:solidFill>
              </a:rPr>
              <a:t>Wer nach dem Besuch des Beruflichen Gymnasiums Sozialpädagogik die </a:t>
            </a:r>
          </a:p>
          <a:p>
            <a:pPr>
              <a:buNone/>
            </a:pPr>
            <a:r>
              <a:rPr lang="de-DE" sz="2600" b="1" dirty="0" smtClean="0">
                <a:solidFill>
                  <a:srgbClr val="800080"/>
                </a:solidFill>
              </a:rPr>
              <a:t>Ausbildung zur Erzieherin / zum Erzieher machen möchte, kann diese, bei </a:t>
            </a:r>
          </a:p>
          <a:p>
            <a:pPr>
              <a:buNone/>
            </a:pPr>
            <a:r>
              <a:rPr lang="de-DE" sz="2600" b="1" dirty="0" smtClean="0">
                <a:solidFill>
                  <a:srgbClr val="800080"/>
                </a:solidFill>
              </a:rPr>
              <a:t>Vorliegen bestimmter Voraussetzungen, um zwei Jahre verkürzen. </a:t>
            </a:r>
          </a:p>
          <a:p>
            <a:endParaRPr lang="de-DE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97"/>
    </mc:Choice>
    <mc:Fallback xmlns="">
      <p:transition spd="slow" advTm="108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5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Wichtige Zusatzinformation</a:t>
            </a:r>
            <a:endParaRPr lang="de-DE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dirty="0" smtClean="0"/>
              <a:t>Anmeldeschluss</a:t>
            </a:r>
            <a:r>
              <a:rPr lang="de-DE" sz="2400" dirty="0"/>
              <a:t>: </a:t>
            </a:r>
            <a:r>
              <a:rPr lang="de-DE" sz="2400" dirty="0" smtClean="0"/>
              <a:t>	</a:t>
            </a:r>
            <a:r>
              <a:rPr lang="de-DE" sz="2400" b="1" dirty="0" smtClean="0">
                <a:solidFill>
                  <a:srgbClr val="C00000"/>
                </a:solidFill>
              </a:rPr>
              <a:t>12. </a:t>
            </a:r>
            <a:r>
              <a:rPr lang="de-DE" sz="2400" b="1" dirty="0">
                <a:solidFill>
                  <a:srgbClr val="C00000"/>
                </a:solidFill>
              </a:rPr>
              <a:t>Februar </a:t>
            </a:r>
            <a:endParaRPr lang="de-DE" sz="2400" b="1" dirty="0" smtClean="0">
              <a:solidFill>
                <a:srgbClr val="C00000"/>
              </a:solidFill>
            </a:endParaRPr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dirty="0" smtClean="0"/>
              <a:t>Nutzung </a:t>
            </a:r>
            <a:r>
              <a:rPr lang="de-DE" sz="2400" dirty="0"/>
              <a:t>Online-Anmeldung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400" dirty="0" smtClean="0"/>
              <a:t>Nur </a:t>
            </a:r>
            <a:r>
              <a:rPr lang="de-DE" sz="2400" dirty="0"/>
              <a:t>Berücksichtigung von </a:t>
            </a:r>
            <a:r>
              <a:rPr lang="de-DE" sz="2400" u="sng" dirty="0"/>
              <a:t>vollständigen</a:t>
            </a:r>
            <a:r>
              <a:rPr lang="de-DE" sz="2400" dirty="0"/>
              <a:t> </a:t>
            </a:r>
            <a:r>
              <a:rPr lang="de-DE" sz="2400" dirty="0" smtClean="0"/>
              <a:t>Unterlagen</a:t>
            </a:r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u="sng" dirty="0" smtClean="0"/>
              <a:t>Ablauf</a:t>
            </a:r>
            <a:r>
              <a:rPr lang="de-DE" sz="2400" dirty="0" smtClean="0"/>
              <a:t>: 1. Online-Anmeldung (hier unbedingt Frist einhalten!)</a:t>
            </a:r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dirty="0" smtClean="0"/>
              <a:t>              2. Abgabe der vollständigen schriftlichen </a:t>
            </a:r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400" dirty="0"/>
              <a:t> </a:t>
            </a:r>
            <a:r>
              <a:rPr lang="de-DE" sz="2400" dirty="0" smtClean="0"/>
              <a:t>                 Unterlagen in der Schulverwaltung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endParaRPr lang="de-DE" sz="2400" dirty="0" smtClean="0"/>
          </a:p>
          <a:p>
            <a:pPr marL="114300" indent="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1800" dirty="0" smtClean="0">
                <a:solidFill>
                  <a:srgbClr val="FF0000"/>
                </a:solidFill>
              </a:rPr>
              <a:t>Schulschließungen durch Corona und eventuell verzögerte Zeugnisausgaben werden beim Eingang der Unterlagen berücksichtigt!!! </a:t>
            </a:r>
            <a:endParaRPr lang="de-DE" sz="1800" dirty="0">
              <a:solidFill>
                <a:srgbClr val="FF0000"/>
              </a:solidFill>
            </a:endParaRPr>
          </a:p>
          <a:p>
            <a:pPr marL="11430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de-DE" dirty="0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57926"/>
      </p:ext>
    </p:extLst>
  </p:cSld>
  <p:clrMapOvr>
    <a:masterClrMapping/>
  </p:clrMapOvr>
  <p:transition spd="slow" advTm="495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43608" y="1166843"/>
            <a:ext cx="6264696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28600">
              <a:lnSpc>
                <a:spcPct val="150000"/>
              </a:lnSpc>
              <a:spcBef>
                <a:spcPct val="20000"/>
              </a:spcBef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rgbClr val="000000"/>
                </a:solidFill>
              </a:rPr>
              <a:t>Wird in Einzelfällen eine </a:t>
            </a:r>
            <a:r>
              <a:rPr lang="de-DE" sz="2400" dirty="0" smtClean="0">
                <a:solidFill>
                  <a:srgbClr val="000000"/>
                </a:solidFill>
              </a:rPr>
              <a:t>kurze Beratung hinsichtlich des Profilfaches, etc. gewünscht</a:t>
            </a:r>
            <a:r>
              <a:rPr lang="de-DE" sz="2400" dirty="0">
                <a:solidFill>
                  <a:srgbClr val="000000"/>
                </a:solidFill>
              </a:rPr>
              <a:t>, Terminabsprache über:		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457200" lvl="0" indent="-342900">
              <a:lnSpc>
                <a:spcPct val="150000"/>
              </a:lnSpc>
              <a:spcBef>
                <a:spcPct val="20000"/>
              </a:spcBef>
              <a:buClr>
                <a:srgbClr val="000000">
                  <a:lumMod val="85000"/>
                  <a:lumOff val="15000"/>
                </a:srgbClr>
              </a:buClr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das Schulsekretariat, Tel.: 04721/7972-0 </a:t>
            </a:r>
          </a:p>
          <a:p>
            <a:pPr marL="114300" lvl="0">
              <a:lnSpc>
                <a:spcPct val="150000"/>
              </a:lnSpc>
              <a:spcBef>
                <a:spcPct val="200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de-DE" sz="2400" dirty="0" smtClean="0">
                <a:solidFill>
                  <a:srgbClr val="000000"/>
                </a:solidFill>
              </a:rPr>
              <a:t>		oder </a:t>
            </a:r>
          </a:p>
          <a:p>
            <a:pPr marL="457200" lvl="0" indent="-342900">
              <a:lnSpc>
                <a:spcPct val="150000"/>
              </a:lnSpc>
              <a:spcBef>
                <a:spcPct val="20000"/>
              </a:spcBef>
              <a:buClr>
                <a:srgbClr val="000000">
                  <a:lumMod val="85000"/>
                  <a:lumOff val="15000"/>
                </a:srgbClr>
              </a:buClr>
              <a:buFont typeface="Arial" panose="020B0604020202020204" pitchFamily="34" charset="0"/>
              <a:buChar char="•"/>
            </a:pPr>
            <a:r>
              <a:rPr lang="de-DE" sz="2400" u="sng" dirty="0" smtClean="0">
                <a:solidFill>
                  <a:srgbClr val="000000"/>
                </a:solidFill>
              </a:rPr>
              <a:t>direkt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>
                <a:solidFill>
                  <a:srgbClr val="000000"/>
                </a:solidFill>
              </a:rPr>
              <a:t>über </a:t>
            </a:r>
            <a:r>
              <a:rPr lang="de-DE" sz="2400" dirty="0" smtClean="0">
                <a:solidFill>
                  <a:srgbClr val="000000"/>
                </a:solidFill>
              </a:rPr>
              <a:t>die Abteilungsleiterin, Frau Bödecker</a:t>
            </a:r>
            <a:r>
              <a:rPr lang="de-DE" sz="2400" b="1" dirty="0">
                <a:solidFill>
                  <a:srgbClr val="000000"/>
                </a:solidFill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</a:rPr>
              <a:t>     </a:t>
            </a:r>
            <a:r>
              <a:rPr lang="de-DE" sz="2400" b="1" dirty="0" smtClean="0">
                <a:solidFill>
                  <a:srgbClr val="000000"/>
                </a:solidFill>
                <a:hlinkClick r:id="rId4"/>
              </a:rPr>
              <a:t>m.boedecker@bbs-cux.de</a:t>
            </a:r>
            <a:endParaRPr lang="de-DE" sz="2400" b="1" dirty="0" smtClean="0">
              <a:solidFill>
                <a:srgbClr val="000000"/>
              </a:solidFill>
            </a:endParaRPr>
          </a:p>
          <a:p>
            <a:pPr marL="114300" lvl="0">
              <a:lnSpc>
                <a:spcPct val="150000"/>
              </a:lnSpc>
              <a:spcBef>
                <a:spcPct val="200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de-DE" sz="2400" dirty="0" smtClean="0">
                <a:solidFill>
                  <a:srgbClr val="000000"/>
                </a:solidFill>
              </a:rPr>
              <a:t>     Tel. 04721/7972-23 </a:t>
            </a:r>
            <a:endParaRPr lang="de-DE" sz="2400" dirty="0">
              <a:solidFill>
                <a:srgbClr val="00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67"/>
    </mc:Choice>
    <mc:Fallback xmlns="">
      <p:transition spd="slow" advTm="4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141168"/>
          </a:xfrm>
        </p:spPr>
        <p:txBody>
          <a:bodyPr>
            <a:normAutofit lnSpcReduction="10000"/>
          </a:bodyPr>
          <a:lstStyle/>
          <a:p>
            <a:endParaRPr lang="de-DE" dirty="0" smtClean="0"/>
          </a:p>
          <a:p>
            <a:pPr algn="ctr"/>
            <a:endParaRPr lang="de-DE" sz="3200" dirty="0" smtClean="0"/>
          </a:p>
          <a:p>
            <a:pPr marL="114300" indent="0" algn="ctr">
              <a:buNone/>
            </a:pPr>
            <a:r>
              <a:rPr lang="de-DE" sz="3200" dirty="0" smtClean="0"/>
              <a:t>Ihr </a:t>
            </a:r>
            <a:r>
              <a:rPr lang="de-DE" sz="3200" dirty="0"/>
              <a:t>Zentrum für </a:t>
            </a:r>
            <a:r>
              <a:rPr lang="de-DE" sz="3200" dirty="0" smtClean="0"/>
              <a:t>zukunftsorientierte berufliche </a:t>
            </a:r>
            <a:r>
              <a:rPr lang="de-DE" sz="3200" dirty="0"/>
              <a:t>Bildung im Norden</a:t>
            </a:r>
          </a:p>
          <a:p>
            <a:pPr algn="r"/>
            <a:endParaRPr lang="it-IT" dirty="0" smtClean="0"/>
          </a:p>
          <a:p>
            <a:pPr algn="r"/>
            <a:endParaRPr lang="it-IT" dirty="0"/>
          </a:p>
          <a:p>
            <a:pPr marL="114300" indent="0" algn="r">
              <a:buNone/>
            </a:pPr>
            <a:r>
              <a:rPr lang="it-IT" dirty="0" err="1" smtClean="0"/>
              <a:t>Pestalozzistraße</a:t>
            </a:r>
            <a:r>
              <a:rPr lang="it-IT" dirty="0" smtClean="0"/>
              <a:t> </a:t>
            </a:r>
            <a:r>
              <a:rPr lang="it-IT" dirty="0"/>
              <a:t>44</a:t>
            </a:r>
          </a:p>
          <a:p>
            <a:pPr marL="114300" indent="0" algn="r">
              <a:buNone/>
            </a:pPr>
            <a:r>
              <a:rPr lang="it-IT" dirty="0"/>
              <a:t>27474 </a:t>
            </a:r>
            <a:r>
              <a:rPr lang="it-IT" dirty="0" err="1"/>
              <a:t>Cuxhaven</a:t>
            </a:r>
            <a:endParaRPr lang="it-IT" dirty="0"/>
          </a:p>
          <a:p>
            <a:pPr marL="114300" indent="0" algn="r">
              <a:buNone/>
            </a:pPr>
            <a:r>
              <a:rPr lang="it-IT" dirty="0" err="1"/>
              <a:t>Telefon</a:t>
            </a:r>
            <a:r>
              <a:rPr lang="it-IT" dirty="0"/>
              <a:t> (0 47 21) 79 72–0</a:t>
            </a:r>
          </a:p>
          <a:p>
            <a:pPr marL="114300" indent="0" algn="r">
              <a:buNone/>
            </a:pPr>
            <a:r>
              <a:rPr lang="it-IT" dirty="0" smtClean="0"/>
              <a:t>Fax (0 </a:t>
            </a:r>
            <a:r>
              <a:rPr lang="it-IT" dirty="0"/>
              <a:t>47 21) 79 72–50</a:t>
            </a:r>
          </a:p>
          <a:p>
            <a:pPr marL="114300" indent="0" algn="r">
              <a:buNone/>
            </a:pPr>
            <a:r>
              <a:rPr lang="it-IT" dirty="0"/>
              <a:t>E-Mail: info@bbs-cux.de</a:t>
            </a:r>
          </a:p>
          <a:p>
            <a:pPr marL="114300" indent="0" algn="r">
              <a:buNone/>
            </a:pPr>
            <a:r>
              <a:rPr lang="it-IT" dirty="0"/>
              <a:t>http://www.bbs-cux.de</a:t>
            </a:r>
          </a:p>
          <a:p>
            <a:endParaRPr lang="it-IT" dirty="0"/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0"/>
            <a:ext cx="513873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57926"/>
      </p:ext>
    </p:extLst>
  </p:cSld>
  <p:clrMapOvr>
    <a:masterClrMapping/>
  </p:clrMapOvr>
  <p:transition spd="slow" advTm="3956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5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Berufliche Gymnasien</a:t>
            </a:r>
            <a:endParaRPr lang="de-DE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7620000" cy="4916016"/>
          </a:xfrm>
        </p:spPr>
        <p:txBody>
          <a:bodyPr>
            <a:normAutofit/>
          </a:bodyPr>
          <a:lstStyle/>
          <a:p>
            <a:pPr marL="11430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2800" dirty="0" smtClean="0">
                <a:sym typeface="Wingdings" panose="05000000000000000000" pitchFamily="2" charset="2"/>
              </a:rPr>
              <a:t></a:t>
            </a:r>
            <a:r>
              <a:rPr lang="de-DE" sz="2800" dirty="0" smtClean="0"/>
              <a:t>Berufliches Gymnasium Gesundheit und   </a:t>
            </a:r>
            <a:r>
              <a:rPr lang="de-DE" sz="28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de-DE" sz="2800" dirty="0" smtClean="0"/>
              <a:t>Soziales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ym typeface="Wingdings" panose="05000000000000000000" pitchFamily="2" charset="2"/>
              </a:rPr>
              <a:t>Schwerpunkt </a:t>
            </a:r>
            <a:r>
              <a:rPr lang="de-DE" sz="2400" b="1" dirty="0" smtClean="0">
                <a:solidFill>
                  <a:srgbClr val="CD7B03"/>
                </a:solidFill>
                <a:sym typeface="Wingdings" panose="05000000000000000000" pitchFamily="2" charset="2"/>
              </a:rPr>
              <a:t>Ökotrophologie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ym typeface="Wingdings" panose="05000000000000000000" pitchFamily="2" charset="2"/>
              </a:rPr>
              <a:t>Schwerpunkt </a:t>
            </a:r>
            <a:r>
              <a:rPr lang="de-DE" sz="2400" b="1" dirty="0" smtClean="0">
                <a:solidFill>
                  <a:srgbClr val="FD4D77"/>
                </a:solidFill>
                <a:sym typeface="Wingdings" panose="05000000000000000000" pitchFamily="2" charset="2"/>
              </a:rPr>
              <a:t>Sozialpädagogik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sym typeface="Wingdings" panose="05000000000000000000" pitchFamily="2" charset="2"/>
              </a:rPr>
              <a:t>Schwerpunkt </a:t>
            </a:r>
            <a:r>
              <a:rPr lang="de-DE" sz="2400" b="1" dirty="0" smtClean="0">
                <a:solidFill>
                  <a:srgbClr val="0B9E00"/>
                </a:solidFill>
                <a:sym typeface="Wingdings" panose="05000000000000000000" pitchFamily="2" charset="2"/>
              </a:rPr>
              <a:t>Gesundheit und Pflege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endParaRPr lang="de-DE" sz="2800" dirty="0" smtClean="0">
              <a:sym typeface="Wingdings" panose="05000000000000000000" pitchFamily="2" charset="2"/>
            </a:endParaRPr>
          </a:p>
          <a:p>
            <a:pPr marL="114300" lvl="0" indent="0">
              <a:buClr>
                <a:srgbClr val="000000">
                  <a:lumMod val="85000"/>
                  <a:lumOff val="15000"/>
                </a:srgbClr>
              </a:buClr>
              <a:buNone/>
            </a:pPr>
            <a:r>
              <a:rPr lang="de-DE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de-DE" sz="2800" dirty="0" smtClean="0">
                <a:solidFill>
                  <a:srgbClr val="000000"/>
                </a:solidFill>
              </a:rPr>
              <a:t>Berufliches </a:t>
            </a:r>
            <a:r>
              <a:rPr lang="de-DE" sz="2800" dirty="0">
                <a:solidFill>
                  <a:srgbClr val="000000"/>
                </a:solidFill>
              </a:rPr>
              <a:t>Gymnasium </a:t>
            </a:r>
            <a:r>
              <a:rPr lang="de-DE" sz="2800" dirty="0" smtClean="0">
                <a:solidFill>
                  <a:srgbClr val="000000"/>
                </a:solidFill>
              </a:rPr>
              <a:t>Technik</a:t>
            </a:r>
            <a:endParaRPr lang="de-DE" sz="2800" dirty="0">
              <a:solidFill>
                <a:srgbClr val="000000"/>
              </a:solidFill>
            </a:endParaRPr>
          </a:p>
          <a:p>
            <a:pPr lvl="1"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rgbClr val="000000"/>
                </a:solidFill>
                <a:sym typeface="Wingdings" panose="05000000000000000000" pitchFamily="2" charset="2"/>
              </a:rPr>
              <a:t>Schwerpunkt </a:t>
            </a:r>
            <a:r>
              <a:rPr lang="de-DE" sz="2400" b="1" dirty="0" smtClean="0">
                <a:solidFill>
                  <a:srgbClr val="0535FF"/>
                </a:solidFill>
                <a:sym typeface="Wingdings" panose="05000000000000000000" pitchFamily="2" charset="2"/>
              </a:rPr>
              <a:t>Mechatronik</a:t>
            </a:r>
          </a:p>
          <a:p>
            <a:pPr lvl="1">
              <a:buClr>
                <a:srgbClr val="000000">
                  <a:lumMod val="85000"/>
                  <a:lumOff val="15000"/>
                </a:srgbClr>
              </a:buClr>
              <a:buFont typeface="Wingdings" panose="05000000000000000000" pitchFamily="2" charset="2"/>
              <a:buChar char="§"/>
            </a:pPr>
            <a:endParaRPr lang="de-DE" sz="28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114300" lvl="0" indent="0">
              <a:buClr>
                <a:srgbClr val="000000">
                  <a:lumMod val="85000"/>
                  <a:lumOff val="15000"/>
                </a:srgbClr>
              </a:buClr>
              <a:buNone/>
            </a:pPr>
            <a:r>
              <a:rPr lang="de-DE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de-DE" sz="2800" dirty="0" smtClean="0">
                <a:solidFill>
                  <a:srgbClr val="000000"/>
                </a:solidFill>
              </a:rPr>
              <a:t>Berufliches </a:t>
            </a:r>
            <a:r>
              <a:rPr lang="de-DE" sz="2800" dirty="0">
                <a:solidFill>
                  <a:srgbClr val="000000"/>
                </a:solidFill>
              </a:rPr>
              <a:t>Gymnasium </a:t>
            </a:r>
            <a:r>
              <a:rPr lang="de-DE" sz="2800" b="1" dirty="0" smtClean="0">
                <a:solidFill>
                  <a:srgbClr val="2A9234"/>
                </a:solidFill>
              </a:rPr>
              <a:t>Wirtschaft</a:t>
            </a:r>
            <a:endParaRPr lang="de-DE" sz="2800" b="1" dirty="0">
              <a:solidFill>
                <a:srgbClr val="2A9234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16146"/>
      </p:ext>
    </p:extLst>
  </p:cSld>
  <p:clrMapOvr>
    <a:masterClrMapping/>
  </p:clrMapOvr>
  <p:transition spd="slow" advTm="470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5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Berufliche Gymnasien</a:t>
            </a:r>
            <a:endParaRPr lang="de-DE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7620000" cy="4916016"/>
          </a:xfrm>
        </p:spPr>
        <p:txBody>
          <a:bodyPr>
            <a:normAutofit/>
          </a:bodyPr>
          <a:lstStyle/>
          <a:p>
            <a:pPr marL="11430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3200" dirty="0" smtClean="0">
                <a:solidFill>
                  <a:srgbClr val="000000"/>
                </a:solidFill>
              </a:rPr>
              <a:t>Für alle mit…</a:t>
            </a:r>
          </a:p>
          <a:p>
            <a:pPr marL="114300" indent="0" algn="ctr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3600" b="1" dirty="0" smtClean="0">
                <a:solidFill>
                  <a:schemeClr val="accent2">
                    <a:lumMod val="75000"/>
                  </a:schemeClr>
                </a:solidFill>
              </a:rPr>
              <a:t>Erweitertem Sekundarabschluss I</a:t>
            </a:r>
          </a:p>
          <a:p>
            <a:pPr marL="114300" indent="0" algn="ctr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3600" dirty="0">
                <a:solidFill>
                  <a:srgbClr val="000000"/>
                </a:solidFill>
              </a:rPr>
              <a:t>o</a:t>
            </a:r>
            <a:r>
              <a:rPr lang="de-DE" sz="3600" dirty="0" smtClean="0">
                <a:solidFill>
                  <a:srgbClr val="000000"/>
                </a:solidFill>
              </a:rPr>
              <a:t>der</a:t>
            </a:r>
          </a:p>
          <a:p>
            <a:pPr marL="114300" indent="0" algn="ctr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3600" b="1" dirty="0">
                <a:solidFill>
                  <a:srgbClr val="DD660D"/>
                </a:solidFill>
              </a:rPr>
              <a:t>der </a:t>
            </a:r>
            <a:r>
              <a:rPr lang="de-DE" sz="3600" b="1" dirty="0" smtClean="0">
                <a:solidFill>
                  <a:srgbClr val="DD660D"/>
                </a:solidFill>
              </a:rPr>
              <a:t>Versetzung von </a:t>
            </a:r>
            <a:r>
              <a:rPr lang="de-DE" sz="3600" b="1" u="sng" dirty="0" smtClean="0">
                <a:solidFill>
                  <a:srgbClr val="DD660D"/>
                </a:solidFill>
              </a:rPr>
              <a:t>Klasse 10 </a:t>
            </a:r>
          </a:p>
          <a:p>
            <a:pPr marL="114300" indent="0" algn="ctr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de-DE" sz="3600" b="1" u="sng" dirty="0" smtClean="0">
                <a:solidFill>
                  <a:srgbClr val="DD660D"/>
                </a:solidFill>
              </a:rPr>
              <a:t>in Klasse 11 </a:t>
            </a:r>
            <a:r>
              <a:rPr lang="de-DE" sz="3600" b="1" dirty="0" smtClean="0">
                <a:solidFill>
                  <a:srgbClr val="DD660D"/>
                </a:solidFill>
              </a:rPr>
              <a:t>eines Gymnasiums (G9)</a:t>
            </a:r>
            <a:endParaRPr lang="de-DE" sz="3600" b="1" dirty="0">
              <a:solidFill>
                <a:srgbClr val="DD660D"/>
              </a:solidFill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525"/>
      </p:ext>
    </p:extLst>
  </p:cSld>
  <p:clrMapOvr>
    <a:masterClrMapping/>
  </p:clrMapOvr>
  <p:transition spd="slow" advTm="945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lange dauert es bis zum Abitur?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de-DE" sz="2400" b="1" dirty="0">
                <a:latin typeface="Times New Roman"/>
                <a:ea typeface="Times New Roman"/>
              </a:rPr>
              <a:t>Der Besuch eines Beruflichen Gymnasiums dauert </a:t>
            </a:r>
            <a:r>
              <a:rPr lang="de-DE" sz="2400" b="1" u="sng" dirty="0">
                <a:latin typeface="Times New Roman"/>
                <a:ea typeface="Times New Roman"/>
              </a:rPr>
              <a:t>im Regelfall drei Jahre</a:t>
            </a:r>
            <a:r>
              <a:rPr lang="de-DE" sz="2400" b="1" dirty="0">
                <a:latin typeface="Times New Roman"/>
                <a:ea typeface="Times New Roman"/>
              </a:rPr>
              <a:t>, mindestens jedoch zwei und höchstens vier Schuljahre. </a:t>
            </a:r>
            <a:r>
              <a:rPr lang="de-DE" sz="2400" b="1" u="sng" dirty="0">
                <a:latin typeface="Times New Roman"/>
                <a:ea typeface="Times New Roman"/>
              </a:rPr>
              <a:t>Innerhalb der maximalen Verweildauer </a:t>
            </a:r>
            <a:r>
              <a:rPr lang="de-DE" sz="2400" b="1" dirty="0">
                <a:latin typeface="Times New Roman"/>
                <a:ea typeface="Times New Roman"/>
              </a:rPr>
              <a:t>können die Einführungsphase </a:t>
            </a:r>
            <a:r>
              <a:rPr lang="de-DE" sz="2400" b="1" u="sng" dirty="0">
                <a:latin typeface="Times New Roman"/>
                <a:ea typeface="Times New Roman"/>
              </a:rPr>
              <a:t>oder</a:t>
            </a:r>
            <a:r>
              <a:rPr lang="de-DE" sz="2400" b="1" dirty="0">
                <a:latin typeface="Times New Roman"/>
                <a:ea typeface="Times New Roman"/>
              </a:rPr>
              <a:t> ein Jahr der Qualifikationsphase </a:t>
            </a:r>
            <a:r>
              <a:rPr lang="de-DE" sz="2400" b="1" u="sng" dirty="0">
                <a:latin typeface="Times New Roman"/>
                <a:ea typeface="Times New Roman"/>
              </a:rPr>
              <a:t>einmal wiederholt </a:t>
            </a:r>
            <a:r>
              <a:rPr lang="de-DE" sz="2400" b="1" dirty="0">
                <a:latin typeface="Times New Roman"/>
                <a:ea typeface="Times New Roman"/>
              </a:rPr>
              <a:t>werden. Dies bedeutet:</a:t>
            </a:r>
            <a:endParaRPr lang="de-DE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de-DE" sz="2400" b="1" u="sng" dirty="0">
                <a:latin typeface="Times New Roman"/>
                <a:ea typeface="Times New Roman"/>
              </a:rPr>
              <a:t>Wer nicht in die Qualifikationsphase versetzt</a:t>
            </a:r>
            <a:r>
              <a:rPr lang="de-DE" sz="2400" b="1" dirty="0">
                <a:latin typeface="Times New Roman"/>
                <a:ea typeface="Times New Roman"/>
              </a:rPr>
              <a:t> worden ist, </a:t>
            </a:r>
            <a:r>
              <a:rPr lang="de-DE" sz="2400" b="1" u="sng" dirty="0">
                <a:latin typeface="Times New Roman"/>
                <a:ea typeface="Times New Roman"/>
              </a:rPr>
              <a:t>kann die Einführungsphase auf Antrag einmal wiederholen</a:t>
            </a:r>
            <a:r>
              <a:rPr lang="de-DE" sz="2400" b="1" dirty="0">
                <a:latin typeface="Times New Roman"/>
                <a:ea typeface="Times New Roman"/>
              </a:rPr>
              <a:t>. Da der Besuch des beruflichen Gymnasiums i.d.R. </a:t>
            </a:r>
            <a:r>
              <a:rPr lang="de-DE" sz="2400" b="1" u="sng" dirty="0">
                <a:latin typeface="Times New Roman"/>
                <a:ea typeface="Times New Roman"/>
              </a:rPr>
              <a:t>höchstens vier Jahre dauern </a:t>
            </a:r>
            <a:r>
              <a:rPr lang="de-DE" sz="2400" b="1" dirty="0">
                <a:latin typeface="Times New Roman"/>
                <a:ea typeface="Times New Roman"/>
              </a:rPr>
              <a:t>darf, kann ein Schuljahr der Qualifikationsphase </a:t>
            </a:r>
            <a:r>
              <a:rPr lang="de-DE" sz="2400" b="1" u="sng" dirty="0">
                <a:latin typeface="Times New Roman"/>
                <a:ea typeface="Times New Roman"/>
              </a:rPr>
              <a:t>nur dann wiederholt werden</a:t>
            </a:r>
            <a:r>
              <a:rPr lang="de-DE" sz="2400" b="1" dirty="0">
                <a:latin typeface="Times New Roman"/>
                <a:ea typeface="Times New Roman"/>
              </a:rPr>
              <a:t>, </a:t>
            </a:r>
            <a:r>
              <a:rPr lang="de-DE" sz="2400" b="1" u="sng" dirty="0">
                <a:latin typeface="Times New Roman"/>
                <a:ea typeface="Times New Roman"/>
              </a:rPr>
              <a:t>wenn zuvor nicht bereits die Einführungsphase wiederholt wurde</a:t>
            </a:r>
            <a:r>
              <a:rPr lang="de-DE" sz="2400" b="1" dirty="0">
                <a:latin typeface="Times New Roman"/>
                <a:ea typeface="Times New Roman"/>
              </a:rPr>
              <a:t>.</a:t>
            </a:r>
            <a:endParaRPr lang="de-DE" sz="1600" dirty="0">
              <a:latin typeface="Times New Roman"/>
              <a:ea typeface="Times New Roman"/>
            </a:endParaRPr>
          </a:p>
          <a:p>
            <a:r>
              <a:rPr lang="de-DE" sz="2400" b="1" u="sng" dirty="0">
                <a:latin typeface="Times New Roman"/>
                <a:ea typeface="Times New Roman"/>
              </a:rPr>
              <a:t>Die Wiederholung eines Schuljahres ist nicht möglich</a:t>
            </a:r>
            <a:r>
              <a:rPr lang="de-DE" sz="2400" b="1" dirty="0">
                <a:latin typeface="Times New Roman"/>
                <a:ea typeface="Times New Roman"/>
              </a:rPr>
              <a:t>, wenn die Einführungsphase </a:t>
            </a:r>
            <a:r>
              <a:rPr lang="de-DE" sz="2400" b="1" u="sng" dirty="0">
                <a:latin typeface="Times New Roman"/>
                <a:ea typeface="Times New Roman"/>
              </a:rPr>
              <a:t>bereits an einem allgemein bildenden Gymnasium besucht worden ist</a:t>
            </a:r>
            <a:r>
              <a:rPr lang="de-DE" sz="2400" b="1" dirty="0">
                <a:latin typeface="Times New Roman"/>
                <a:ea typeface="Times New Roman"/>
              </a:rPr>
              <a:t> (unabhängig von der Versetzung oder Nichtversetzung!)</a:t>
            </a:r>
            <a:endParaRPr lang="de-DE" dirty="0"/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22"/>
    </mc:Choice>
    <mc:Fallback xmlns="">
      <p:transition spd="slow" advTm="12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Wann ist der Übergang nicht mehr möglich?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sz="2400" b="1" dirty="0">
                <a:latin typeface="Times New Roman"/>
                <a:ea typeface="Times New Roman"/>
              </a:rPr>
              <a:t>Ein Wechsel </a:t>
            </a:r>
            <a:r>
              <a:rPr lang="de-DE" sz="2400" b="1" u="sng" dirty="0">
                <a:latin typeface="Times New Roman"/>
                <a:ea typeface="Times New Roman"/>
              </a:rPr>
              <a:t>zum Schulhalbjahr in Klasse 11 aus einem Gymnasium</a:t>
            </a:r>
            <a:r>
              <a:rPr lang="de-DE" sz="2400" b="1" dirty="0">
                <a:latin typeface="Times New Roman"/>
                <a:ea typeface="Times New Roman"/>
              </a:rPr>
              <a:t> oder einer Gesamtschule ist nicht möglich. </a:t>
            </a:r>
            <a:endParaRPr lang="de-DE" sz="24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de-DE" sz="2400" b="1" dirty="0" smtClean="0">
                <a:latin typeface="Times New Roman"/>
                <a:ea typeface="Times New Roman"/>
              </a:rPr>
              <a:t>Der </a:t>
            </a:r>
            <a:r>
              <a:rPr lang="de-DE" sz="2400" b="1" dirty="0">
                <a:latin typeface="Times New Roman"/>
                <a:ea typeface="Times New Roman"/>
              </a:rPr>
              <a:t>Wechsel </a:t>
            </a:r>
            <a:r>
              <a:rPr lang="de-DE" sz="2400" b="1" u="sng" dirty="0">
                <a:latin typeface="Times New Roman"/>
                <a:ea typeface="Times New Roman"/>
              </a:rPr>
              <a:t>aus der Qualifikationsphase eines allgemein bildenden Gymnasiums oder einer Gesamtschule</a:t>
            </a:r>
            <a:r>
              <a:rPr lang="de-DE" sz="2400" b="1" dirty="0">
                <a:latin typeface="Times New Roman"/>
                <a:ea typeface="Times New Roman"/>
              </a:rPr>
              <a:t> ist wegen der Überschreitung der Höchstverweildauer ebenfalls nicht möglich. </a:t>
            </a:r>
            <a:endParaRPr lang="de-DE" sz="24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de-DE" sz="2400" b="1" u="sng" dirty="0" smtClean="0">
                <a:latin typeface="Times New Roman"/>
                <a:ea typeface="Times New Roman"/>
              </a:rPr>
              <a:t>Im </a:t>
            </a:r>
            <a:r>
              <a:rPr lang="de-DE" sz="2400" b="1" u="sng" dirty="0">
                <a:latin typeface="Times New Roman"/>
                <a:ea typeface="Times New Roman"/>
              </a:rPr>
              <a:t>laufenden Schuljahr der Klasse 11 ist ein Wechsel des Profilfaches nicht möglich</a:t>
            </a:r>
            <a:r>
              <a:rPr lang="de-DE" sz="2400" b="1" dirty="0">
                <a:latin typeface="Times New Roman"/>
                <a:ea typeface="Times New Roman"/>
              </a:rPr>
              <a:t> (bis zum Beginn der Herbstferien nur in begründeten Einzelfällen!).</a:t>
            </a:r>
            <a:endParaRPr lang="de-DE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64"/>
    </mc:Choice>
    <mc:Fallback xmlns="">
      <p:transition spd="slow" advTm="172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748464" cy="1143000"/>
          </a:xfrm>
        </p:spPr>
        <p:txBody>
          <a:bodyPr/>
          <a:lstStyle/>
          <a:p>
            <a:r>
              <a:rPr lang="de-DE" sz="4400" dirty="0" smtClean="0">
                <a:solidFill>
                  <a:srgbClr val="1945FF"/>
                </a:solidFill>
              </a:rPr>
              <a:t>Warum ein Berufliches Gymnasium?</a:t>
            </a:r>
            <a:endParaRPr lang="de-DE" sz="4400" dirty="0">
              <a:solidFill>
                <a:srgbClr val="1945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800" dirty="0" smtClean="0"/>
              <a:t>Alternative zu allgemeinbildenden Gymnasien und Gesamtschulen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800" dirty="0"/>
              <a:t>g</a:t>
            </a:r>
            <a:r>
              <a:rPr lang="de-DE" sz="2800" dirty="0" smtClean="0"/>
              <a:t>emeinsamer Start bzw. Neubeginn in Klasse 11</a:t>
            </a:r>
            <a:endParaRPr lang="de-DE" sz="2800" dirty="0"/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800" dirty="0" smtClean="0"/>
              <a:t>Allgemeine Hochschulreife nach drei Jahren (Abitur)</a:t>
            </a:r>
            <a:endParaRPr lang="de-DE" sz="2800" dirty="0"/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800" dirty="0" smtClean="0"/>
              <a:t>Profilbildung </a:t>
            </a:r>
            <a:r>
              <a:rPr lang="de-DE" sz="2800" dirty="0"/>
              <a:t>und </a:t>
            </a:r>
            <a:r>
              <a:rPr lang="de-DE" sz="2800" dirty="0" smtClean="0"/>
              <a:t>Profilfächer zum Erwerb beruflicher Schlüsselqualifikationen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92880"/>
      </p:ext>
    </p:extLst>
  </p:cSld>
  <p:clrMapOvr>
    <a:masterClrMapping/>
  </p:clrMapOvr>
  <p:transition spd="slow" advTm="632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836712"/>
            <a:ext cx="7620000" cy="51320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800" dirty="0"/>
              <a:t>Konzentration auf Kernfächer und berufliche </a:t>
            </a:r>
            <a:r>
              <a:rPr lang="de-DE" sz="2800" dirty="0" smtClean="0"/>
              <a:t>Schwerpunktbildung </a:t>
            </a:r>
            <a:r>
              <a:rPr lang="de-DE" sz="2800" dirty="0"/>
              <a:t>durch Ersatz von „Nebenfächern“ durch Profilfächer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800" dirty="0"/>
              <a:t>Stärkung der Soft Skills wie Selbstständigkeit, Team- und Konfliktfähigkeit sowie Lösungsorientierung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2800" dirty="0"/>
              <a:t>s</a:t>
            </a:r>
            <a:r>
              <a:rPr lang="de-DE" sz="2800" dirty="0" smtClean="0"/>
              <a:t>elbstständiges </a:t>
            </a:r>
            <a:r>
              <a:rPr lang="de-DE" sz="2800" dirty="0"/>
              <a:t>Arbeiten in Teams und an Projekten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10965"/>
      </p:ext>
    </p:extLst>
  </p:cSld>
  <p:clrMapOvr>
    <a:masterClrMapping/>
  </p:clrMapOvr>
  <p:transition spd="slow" advTm="619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de-DE" sz="4000" u="sng" dirty="0" smtClean="0"/>
              <a:t>aber</a:t>
            </a:r>
            <a:r>
              <a:rPr lang="de-DE" sz="4000" dirty="0" smtClean="0"/>
              <a:t>:</a:t>
            </a:r>
          </a:p>
          <a:p>
            <a:pPr marL="114300" indent="0">
              <a:buNone/>
            </a:pPr>
            <a:r>
              <a:rPr lang="de-DE" sz="4000" dirty="0">
                <a:solidFill>
                  <a:srgbClr val="FF0000"/>
                </a:solidFill>
              </a:rPr>
              <a:t>k</a:t>
            </a:r>
            <a:r>
              <a:rPr lang="de-DE" sz="4000" dirty="0" smtClean="0">
                <a:solidFill>
                  <a:srgbClr val="FF0000"/>
                </a:solidFill>
              </a:rPr>
              <a:t>eine Garantie für „</a:t>
            </a:r>
            <a:r>
              <a:rPr lang="de-DE" sz="4000" dirty="0">
                <a:solidFill>
                  <a:srgbClr val="FF0000"/>
                </a:solidFill>
              </a:rPr>
              <a:t>H</a:t>
            </a:r>
            <a:r>
              <a:rPr lang="de-DE" sz="4000" dirty="0" smtClean="0">
                <a:solidFill>
                  <a:srgbClr val="FF0000"/>
                </a:solidFill>
              </a:rPr>
              <a:t>eilung“ aller</a:t>
            </a:r>
          </a:p>
          <a:p>
            <a:pPr marL="114300" indent="0">
              <a:buNone/>
            </a:pPr>
            <a:r>
              <a:rPr lang="de-DE" sz="4000" dirty="0" smtClean="0">
                <a:solidFill>
                  <a:srgbClr val="FF0000"/>
                </a:solidFill>
              </a:rPr>
              <a:t>Schulprobleme oder bessere Noten</a:t>
            </a:r>
            <a:endParaRPr lang="de-DE" sz="4000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73906"/>
      </p:ext>
    </p:extLst>
  </p:cSld>
  <p:clrMapOvr>
    <a:masterClrMapping/>
  </p:clrMapOvr>
  <p:transition spd="slow" advTm="279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0610" y="27045"/>
            <a:ext cx="7620000" cy="1143000"/>
          </a:xfrm>
        </p:spPr>
        <p:txBody>
          <a:bodyPr/>
          <a:lstStyle/>
          <a:p>
            <a:pPr algn="ctr"/>
            <a:r>
              <a:rPr lang="de-DE" sz="5400" dirty="0" smtClean="0">
                <a:solidFill>
                  <a:srgbClr val="CC6840"/>
                </a:solidFill>
              </a:rPr>
              <a:t>Übersicht</a:t>
            </a:r>
            <a:endParaRPr lang="de-DE" sz="5400" dirty="0">
              <a:solidFill>
                <a:srgbClr val="CC684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77090" y="980728"/>
            <a:ext cx="7823301" cy="4642463"/>
          </a:xfrm>
          <a:prstGeom prst="rect">
            <a:avLst/>
          </a:prstGeom>
          <a:solidFill>
            <a:schemeClr val="tx2"/>
          </a:solidFill>
          <a:ln>
            <a:solidFill>
              <a:srgbClr val="B554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77090" y="5669959"/>
            <a:ext cx="7823302" cy="999400"/>
          </a:xfrm>
          <a:prstGeom prst="rect">
            <a:avLst/>
          </a:prstGeom>
          <a:solidFill>
            <a:srgbClr val="FD3DE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923928" y="16622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987824" y="55884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Nebenfächer</a:t>
            </a:r>
            <a:endParaRPr lang="de-DE" sz="2800" dirty="0"/>
          </a:p>
        </p:txBody>
      </p:sp>
      <p:sp>
        <p:nvSpPr>
          <p:cNvPr id="9" name="Textfeld 8"/>
          <p:cNvSpPr txBox="1"/>
          <p:nvPr/>
        </p:nvSpPr>
        <p:spPr>
          <a:xfrm>
            <a:off x="467543" y="5940800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Geschichte/Politik, Religion/Werte und Normen, </a:t>
            </a:r>
          </a:p>
          <a:p>
            <a:pPr algn="ctr"/>
            <a:r>
              <a:rPr lang="de-DE" sz="2000" dirty="0" smtClean="0"/>
              <a:t>Biologie/Chemie/Physik, Sport</a:t>
            </a:r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683568" y="4769548"/>
            <a:ext cx="7200800" cy="7920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005947" y="4730639"/>
            <a:ext cx="6607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Kernfächer</a:t>
            </a:r>
          </a:p>
          <a:p>
            <a:pPr algn="ctr"/>
            <a:r>
              <a:rPr lang="de-DE" sz="2400" dirty="0" smtClean="0"/>
              <a:t>Mathe, Englisch, Deutsch, Spanisch / Französisch</a:t>
            </a:r>
            <a:endParaRPr lang="de-DE" sz="2400" dirty="0"/>
          </a:p>
        </p:txBody>
      </p:sp>
      <p:sp>
        <p:nvSpPr>
          <p:cNvPr id="12" name="Rechteck 11"/>
          <p:cNvSpPr/>
          <p:nvPr/>
        </p:nvSpPr>
        <p:spPr>
          <a:xfrm>
            <a:off x="477764" y="1107527"/>
            <a:ext cx="7390861" cy="347579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755304" y="1107622"/>
            <a:ext cx="505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Profilfächer</a:t>
            </a:r>
            <a:endParaRPr lang="de-DE" sz="2800" dirty="0"/>
          </a:p>
        </p:txBody>
      </p:sp>
      <p:sp>
        <p:nvSpPr>
          <p:cNvPr id="14" name="Rechteck 13"/>
          <p:cNvSpPr/>
          <p:nvPr/>
        </p:nvSpPr>
        <p:spPr>
          <a:xfrm>
            <a:off x="624613" y="1607003"/>
            <a:ext cx="1296144" cy="839063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070551" y="1621377"/>
            <a:ext cx="1296144" cy="839063"/>
          </a:xfrm>
          <a:prstGeom prst="rect">
            <a:avLst/>
          </a:prstGeom>
          <a:solidFill>
            <a:srgbClr val="FD5D8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3516489" y="1607004"/>
            <a:ext cx="1355288" cy="839062"/>
          </a:xfrm>
          <a:prstGeom prst="rect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5046495" y="1626636"/>
            <a:ext cx="1296144" cy="839063"/>
          </a:xfrm>
          <a:prstGeom prst="rect">
            <a:avLst/>
          </a:prstGeom>
          <a:solidFill>
            <a:srgbClr val="335A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6463039" y="1620160"/>
            <a:ext cx="1296144" cy="839060"/>
          </a:xfrm>
          <a:prstGeom prst="rect">
            <a:avLst/>
          </a:prstGeom>
          <a:solidFill>
            <a:srgbClr val="33F54A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625161" y="171921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Öko-trophologie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2070551" y="172138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Sozial-pädagogik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3476138" y="1719215"/>
            <a:ext cx="139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Gesundheit/Pflege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5020385" y="18468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Technik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6457830" y="18418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Wirtschaft</a:t>
            </a:r>
            <a:endParaRPr lang="de-DE" dirty="0"/>
          </a:p>
        </p:txBody>
      </p:sp>
      <p:sp>
        <p:nvSpPr>
          <p:cNvPr id="24" name="Rechteck 23"/>
          <p:cNvSpPr/>
          <p:nvPr/>
        </p:nvSpPr>
        <p:spPr>
          <a:xfrm>
            <a:off x="624613" y="2531824"/>
            <a:ext cx="1296144" cy="533714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645763" y="260405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Ernährung</a:t>
            </a:r>
            <a:endParaRPr lang="de-DE" dirty="0"/>
          </a:p>
        </p:txBody>
      </p:sp>
      <p:sp>
        <p:nvSpPr>
          <p:cNvPr id="26" name="Rechteck 25"/>
          <p:cNvSpPr/>
          <p:nvPr/>
        </p:nvSpPr>
        <p:spPr>
          <a:xfrm>
            <a:off x="2070551" y="2531824"/>
            <a:ext cx="1296144" cy="533714"/>
          </a:xfrm>
          <a:prstGeom prst="rect">
            <a:avLst/>
          </a:prstGeom>
          <a:solidFill>
            <a:srgbClr val="FD5D8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5046495" y="2535243"/>
            <a:ext cx="1296144" cy="533714"/>
          </a:xfrm>
          <a:prstGeom prst="rect">
            <a:avLst/>
          </a:prstGeom>
          <a:solidFill>
            <a:srgbClr val="335A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6465431" y="2533402"/>
            <a:ext cx="1296144" cy="533714"/>
          </a:xfrm>
          <a:prstGeom prst="rect">
            <a:avLst/>
          </a:prstGeom>
          <a:solidFill>
            <a:srgbClr val="46E64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2070551" y="247906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Pädagogik/ Psychologie</a:t>
            </a:r>
            <a:endParaRPr lang="de-DE" dirty="0"/>
          </a:p>
        </p:txBody>
      </p:sp>
      <p:sp>
        <p:nvSpPr>
          <p:cNvPr id="32" name="Textfeld 31"/>
          <p:cNvSpPr txBox="1"/>
          <p:nvPr/>
        </p:nvSpPr>
        <p:spPr>
          <a:xfrm>
            <a:off x="4999880" y="2614015"/>
            <a:ext cx="137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Mechatronik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6503190" y="2590032"/>
            <a:ext cx="1218262" cy="369093"/>
          </a:xfrm>
          <a:prstGeom prst="rect">
            <a:avLst/>
          </a:prstGeom>
          <a:solidFill>
            <a:srgbClr val="33F5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BRC</a:t>
            </a:r>
            <a:endParaRPr lang="de-DE" dirty="0"/>
          </a:p>
        </p:txBody>
      </p:sp>
      <p:sp>
        <p:nvSpPr>
          <p:cNvPr id="35" name="Rechteck 34"/>
          <p:cNvSpPr/>
          <p:nvPr/>
        </p:nvSpPr>
        <p:spPr>
          <a:xfrm>
            <a:off x="6465431" y="3147909"/>
            <a:ext cx="1296145" cy="623320"/>
          </a:xfrm>
          <a:prstGeom prst="rect">
            <a:avLst/>
          </a:prstGeom>
          <a:solidFill>
            <a:srgbClr val="33F54A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ysClr val="windowText" lastClr="000000"/>
                </a:solidFill>
              </a:rPr>
              <a:t>Volks- </a:t>
            </a:r>
          </a:p>
          <a:p>
            <a:pPr algn="ctr"/>
            <a:r>
              <a:rPr lang="de-DE" dirty="0" err="1" smtClean="0">
                <a:solidFill>
                  <a:sysClr val="windowText" lastClr="000000"/>
                </a:solidFill>
              </a:rPr>
              <a:t>wirtschaft</a:t>
            </a:r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611045" y="3151203"/>
            <a:ext cx="5731594" cy="61673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ysClr val="windowText" lastClr="000000"/>
                </a:solidFill>
              </a:rPr>
              <a:t>Betriebswirtschafts- und Volkswirtschaftslehre</a:t>
            </a:r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3516489" y="2543025"/>
            <a:ext cx="1354747" cy="535601"/>
          </a:xfrm>
          <a:prstGeom prst="rect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ysClr val="windowText" lastClr="000000"/>
                </a:solidFill>
              </a:rPr>
              <a:t>Gesundheit/Pflege</a:t>
            </a:r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589975" y="3885502"/>
            <a:ext cx="3518684" cy="6167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ysClr val="windowText" lastClr="000000"/>
                </a:solidFill>
              </a:rPr>
              <a:t>Informationsverarbeitung</a:t>
            </a:r>
          </a:p>
        </p:txBody>
      </p:sp>
      <p:sp>
        <p:nvSpPr>
          <p:cNvPr id="41" name="Rechteck 40"/>
          <p:cNvSpPr/>
          <p:nvPr/>
        </p:nvSpPr>
        <p:spPr>
          <a:xfrm>
            <a:off x="4499992" y="3882138"/>
            <a:ext cx="3253738" cy="5982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ysClr val="windowText" lastClr="000000"/>
                </a:solidFill>
              </a:rPr>
              <a:t>Praxis</a:t>
            </a:r>
          </a:p>
        </p:txBody>
      </p:sp>
      <p:pic>
        <p:nvPicPr>
          <p:cNvPr id="39" name="Audio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69820"/>
      </p:ext>
    </p:extLst>
  </p:cSld>
  <p:clrMapOvr>
    <a:masterClrMapping/>
  </p:clrMapOvr>
  <p:transition spd="slow" advTm="2014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ähe">
  <a:themeElements>
    <a:clrScheme name="Benutzerdefiniert 36">
      <a:dk1>
        <a:srgbClr val="000000"/>
      </a:dk1>
      <a:lt1>
        <a:srgbClr val="FFFFFF"/>
      </a:lt1>
      <a:dk2>
        <a:srgbClr val="EC6D0E"/>
      </a:dk2>
      <a:lt2>
        <a:srgbClr val="FFFFFF"/>
      </a:lt2>
      <a:accent1>
        <a:srgbClr val="004D6B"/>
      </a:accent1>
      <a:accent2>
        <a:srgbClr val="005677"/>
      </a:accent2>
      <a:accent3>
        <a:srgbClr val="262626"/>
      </a:accent3>
      <a:accent4>
        <a:srgbClr val="7F7F7F"/>
      </a:accent4>
      <a:accent5>
        <a:srgbClr val="FFF18B"/>
      </a:accent5>
      <a:accent6>
        <a:srgbClr val="7EBC96"/>
      </a:accent6>
      <a:hlink>
        <a:srgbClr val="D25814"/>
      </a:hlink>
      <a:folHlink>
        <a:srgbClr val="849A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äh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829</Words>
  <Application>Microsoft Office PowerPoint</Application>
  <PresentationFormat>Bildschirmpräsentation (4:3)</PresentationFormat>
  <Paragraphs>147</Paragraphs>
  <Slides>19</Slides>
  <Notes>0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Symbol</vt:lpstr>
      <vt:lpstr>Times New Roman</vt:lpstr>
      <vt:lpstr>Wingdings</vt:lpstr>
      <vt:lpstr>Nähe</vt:lpstr>
      <vt:lpstr>Herzlich willkommen an den</vt:lpstr>
      <vt:lpstr>Berufliche Gymnasien</vt:lpstr>
      <vt:lpstr>Berufliche Gymnasien</vt:lpstr>
      <vt:lpstr>Wie lange dauert es bis zum Abitur?</vt:lpstr>
      <vt:lpstr>Wann ist der Übergang nicht mehr möglich?</vt:lpstr>
      <vt:lpstr>Warum ein Berufliches Gymnasium?</vt:lpstr>
      <vt:lpstr>PowerPoint-Präsentation</vt:lpstr>
      <vt:lpstr>PowerPoint-Präsentation</vt:lpstr>
      <vt:lpstr>Übersicht</vt:lpstr>
      <vt:lpstr>Eine freiwillige Teilnahme ist möglich!</vt:lpstr>
      <vt:lpstr>Versetzungsregelungen</vt:lpstr>
      <vt:lpstr>Nachteilsausgleich</vt:lpstr>
      <vt:lpstr>Nachteilsausgleich</vt:lpstr>
      <vt:lpstr>Fragen aus den Beratungen</vt:lpstr>
      <vt:lpstr>PowerPoint-Präsentation</vt:lpstr>
      <vt:lpstr>PowerPoint-Präsentation</vt:lpstr>
      <vt:lpstr>Wichtige Zusatzinformation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Dirk</dc:creator>
  <cp:lastModifiedBy>bbs</cp:lastModifiedBy>
  <cp:revision>84</cp:revision>
  <dcterms:created xsi:type="dcterms:W3CDTF">2015-12-29T14:18:37Z</dcterms:created>
  <dcterms:modified xsi:type="dcterms:W3CDTF">2022-01-02T11:58:29Z</dcterms:modified>
</cp:coreProperties>
</file>